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57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95" r:id="rId26"/>
    <p:sldId id="269" r:id="rId27"/>
    <p:sldId id="283" r:id="rId28"/>
    <p:sldId id="284" r:id="rId29"/>
    <p:sldId id="291" r:id="rId30"/>
    <p:sldId id="292" r:id="rId31"/>
    <p:sldId id="294" r:id="rId32"/>
    <p:sldId id="280" r:id="rId33"/>
    <p:sldId id="298" r:id="rId34"/>
    <p:sldId id="296" r:id="rId35"/>
    <p:sldId id="297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38AD-8ECB-4FC8-AFD7-21BAFA85D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99070"/>
            <a:ext cx="8825658" cy="3558181"/>
          </a:xfrm>
        </p:spPr>
        <p:txBody>
          <a:bodyPr/>
          <a:lstStyle/>
          <a:p>
            <a:pPr algn="ctr"/>
            <a:r>
              <a:rPr lang="en-IN" dirty="0"/>
              <a:t>PROTOTYPE OF FOOD QUALITY DETECTION AND</a:t>
            </a:r>
            <a:br>
              <a:rPr lang="en-IN" dirty="0"/>
            </a:br>
            <a:r>
              <a:rPr lang="en-IN" dirty="0"/>
              <a:t>DOCK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9955F-7140-4B57-B50F-D8A204FC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357251"/>
            <a:ext cx="8825658" cy="1561635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Team Brown – </a:t>
            </a:r>
          </a:p>
          <a:p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35F2ED4-4E1B-493C-8AAA-91063C9CB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179656"/>
              </p:ext>
            </p:extLst>
          </p:nvPr>
        </p:nvGraphicFramePr>
        <p:xfrm>
          <a:off x="1503784" y="4958034"/>
          <a:ext cx="812799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38519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27189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12267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A.B.KAMALESH (TL)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BHAVYASREE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DARSHAN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7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NEELURU BHAVANA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PRIYANKA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7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1BC0-07C3-4806-8577-C13C45E3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31A29C-E886-4345-A1BF-EA3F5654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791338" cy="39702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OpenCV Object Tracking</a:t>
            </a:r>
          </a:p>
          <a:p>
            <a:r>
              <a:rPr lang="en-IN" dirty="0"/>
              <a:t>OpenCV is a Open Source Computer Vision Library that provides tools and hardware for real time computer vision applications</a:t>
            </a:r>
          </a:p>
          <a:p>
            <a:r>
              <a:rPr lang="en-IN" dirty="0"/>
              <a:t>Object tracking is the process of taking an initial set of detections, creating an unique ID for each detection and then tracking them as they move around in frames.</a:t>
            </a:r>
          </a:p>
          <a:p>
            <a:r>
              <a:rPr lang="en-IN" dirty="0"/>
              <a:t>The logic used in our project is that of Centroid Tracker.</a:t>
            </a:r>
          </a:p>
          <a:p>
            <a:r>
              <a:rPr lang="en-IN" dirty="0"/>
              <a:t>It accepts bounding boxes and computes centroids from the initial round</a:t>
            </a:r>
          </a:p>
          <a:p>
            <a:r>
              <a:rPr lang="en-IN" dirty="0"/>
              <a:t>The in further rounds, it computes Euclidean distances between new bounding boxes and existing objects and update their coordinates accordingly</a:t>
            </a:r>
          </a:p>
        </p:txBody>
      </p:sp>
      <p:pic>
        <p:nvPicPr>
          <p:cNvPr id="6146" name="Picture 2" descr="OpenCV - Wikipedia">
            <a:extLst>
              <a:ext uri="{FF2B5EF4-FFF2-40B4-BE49-F238E27FC236}">
                <a16:creationId xmlns:a16="http://schemas.microsoft.com/office/drawing/2014/main" id="{11316F96-D844-4781-B3DD-F4BCE38A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67" y="3429000"/>
            <a:ext cx="14001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92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9B50-3E0C-4DA9-987B-24F94A29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B45CF-DB6A-4C7A-9BA8-87181A2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011965" cy="3416300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Alert</a:t>
            </a:r>
          </a:p>
          <a:p>
            <a:r>
              <a:rPr lang="en-IN" dirty="0"/>
              <a:t>We created an account in FAST2SMS webpage.</a:t>
            </a:r>
          </a:p>
          <a:p>
            <a:r>
              <a:rPr lang="en-IN" dirty="0"/>
              <a:t>Using the Authentication key and User ID given by the website, we write a python function</a:t>
            </a:r>
          </a:p>
          <a:p>
            <a:r>
              <a:rPr lang="en-IN" dirty="0"/>
              <a:t>The function will post a JSON request to send a given message to concerned authorities</a:t>
            </a:r>
          </a:p>
          <a:p>
            <a:r>
              <a:rPr lang="en-IN" dirty="0"/>
              <a:t>The mobile numbers of the authorities are passed as parameters via dictionary</a:t>
            </a:r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9C43E-03FE-4434-81D5-C7B56F32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670" y="2485767"/>
            <a:ext cx="3015049" cy="40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1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10AC-7B7D-49E9-B8AB-352737DE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EF959-450E-4569-AAFF-347C6266F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6023" y="1507523"/>
            <a:ext cx="5114680" cy="480677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/>
              <a:t>Take input stream of video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/>
              <a:t>Detect object and assign unique id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/>
              <a:t>Detect a truck and calculate its distance from other objects in image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/>
              <a:t>Use a distance metric to alert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/>
              <a:t>Similarly, use object tracking to track incoming or outgoing vehicle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b="1" dirty="0"/>
              <a:t>Predict the direction</a:t>
            </a:r>
          </a:p>
        </p:txBody>
      </p:sp>
    </p:spTree>
    <p:extLst>
      <p:ext uri="{BB962C8B-B14F-4D97-AF65-F5344CB8AC3E}">
        <p14:creationId xmlns:p14="http://schemas.microsoft.com/office/powerpoint/2010/main" val="179135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F489-990E-4EF8-9410-9E385538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B5D20-EE16-4084-9208-29EB2420D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Alert Message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A5031-9EB3-49A1-9904-91637A70F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Object Detection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E2C9C1-6D7B-49F6-A322-7E60402E5F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Object tracking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95D12-4044-4F77-95BF-B2C57A1B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4" y="3179762"/>
            <a:ext cx="3015049" cy="3332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83780-B2AA-4ABE-993A-57994854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18" y="3179762"/>
            <a:ext cx="3323967" cy="3332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4731B-F2D2-4D0F-98E0-F15D99AA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559" y="3179762"/>
            <a:ext cx="3323967" cy="33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8070" y="1390261"/>
            <a:ext cx="7629330" cy="135293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FOOD QUALITY DETECTION USING IOT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9821" y="2909596"/>
            <a:ext cx="7629330" cy="311798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SUBMITTED BY:</a:t>
            </a:r>
          </a:p>
          <a:p>
            <a:pPr algn="ctr"/>
            <a:endParaRPr lang="en-US" b="1" dirty="0">
              <a:solidFill>
                <a:srgbClr val="FFFF00"/>
              </a:solidFill>
            </a:endParaRPr>
          </a:p>
          <a:p>
            <a:pPr algn="ctr"/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TEAM BROWN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A.B.KAMALESH B.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BHAVYASREE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DARSHAN KUMAR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NEELURU BHAVANA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PRIYANKA J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OBJECTIVE: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10510304" cy="3832811"/>
          </a:xfrm>
        </p:spPr>
        <p:txBody>
          <a:bodyPr>
            <a:normAutofit/>
          </a:bodyPr>
          <a:lstStyle/>
          <a:p>
            <a:r>
              <a:rPr lang="en-US" sz="2400" dirty="0"/>
              <a:t>The objective is to deliver fresh products to the customers. </a:t>
            </a:r>
          </a:p>
          <a:p>
            <a:r>
              <a:rPr lang="en-US" sz="2400" dirty="0"/>
              <a:t>To achieve this, we have to constantly monitor the quality of the products. </a:t>
            </a:r>
          </a:p>
          <a:p>
            <a:r>
              <a:rPr lang="en-US" sz="2400" dirty="0"/>
              <a:t>In this </a:t>
            </a:r>
            <a:r>
              <a:rPr lang="en-US" sz="2400" dirty="0" err="1"/>
              <a:t>IoT</a:t>
            </a:r>
            <a:r>
              <a:rPr lang="en-US" sz="2400" dirty="0"/>
              <a:t> project, we have designed a Food Monitoring device using </a:t>
            </a:r>
            <a:r>
              <a:rPr lang="en-US" sz="2400" dirty="0" err="1"/>
              <a:t>Arduino</a:t>
            </a:r>
            <a:r>
              <a:rPr lang="en-US" sz="2400" dirty="0"/>
              <a:t> Mega and connected the data through the </a:t>
            </a:r>
            <a:r>
              <a:rPr lang="en-US" sz="2400" dirty="0" err="1"/>
              <a:t>Blynk</a:t>
            </a:r>
            <a:r>
              <a:rPr lang="en-US" sz="2400" dirty="0"/>
              <a:t> app</a:t>
            </a:r>
            <a:r>
              <a:rPr lang="en-US" sz="2400" b="1" dirty="0"/>
              <a:t>, to monitor the quality of the food and send alerts if the food is found degrading</a:t>
            </a:r>
            <a:r>
              <a:rPr lang="en-US" sz="2400" dirty="0"/>
              <a:t>. </a:t>
            </a:r>
          </a:p>
          <a:p>
            <a:r>
              <a:rPr lang="en-US" sz="2400" dirty="0"/>
              <a:t>To determine the status of the food, the MQ4, MQ135 gas sensor modules, and DHT11 module are used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COMPONENTS USED: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645" y="2310537"/>
            <a:ext cx="9737947" cy="396597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HARDWARE USED: </a:t>
            </a:r>
          </a:p>
          <a:p>
            <a:endParaRPr lang="en-US" sz="2400" dirty="0"/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Breadboard and </a:t>
            </a:r>
            <a:r>
              <a:rPr lang="en-US" sz="2200" dirty="0" err="1"/>
              <a:t>Jumperwires</a:t>
            </a:r>
            <a:endParaRPr lang="en-US" sz="2200" dirty="0"/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MQ4 Gas grove sensor</a:t>
            </a:r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MQ135 Gas sensor</a:t>
            </a:r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DHT11 Temperature and Humidity Sensor</a:t>
            </a:r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Micro SD Card</a:t>
            </a:r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Micro SD Card Module</a:t>
            </a:r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ESP8266-01 WIFI Module</a:t>
            </a:r>
          </a:p>
          <a:p>
            <a:pPr marL="539496" indent="-457200">
              <a:buFont typeface="Wingdings" pitchFamily="2" charset="2"/>
              <a:buChar char="q"/>
            </a:pPr>
            <a:r>
              <a:rPr lang="en-US" sz="2200" dirty="0"/>
              <a:t>ARDUINO MEGA 2560 REV3</a:t>
            </a:r>
          </a:p>
          <a:p>
            <a:pPr marL="539496" indent="-45720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SOFTWARE USED: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/>
              <a:t>Blynk</a:t>
            </a:r>
            <a:r>
              <a:rPr lang="en-US" sz="2200" dirty="0"/>
              <a:t> app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err="1"/>
              <a:t>Arduino</a:t>
            </a:r>
            <a:r>
              <a:rPr lang="en-US" sz="2200" dirty="0"/>
              <a:t> IDE</a:t>
            </a:r>
          </a:p>
          <a:p>
            <a:pPr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DESIGN AND WIRING: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b="1" dirty="0"/>
              <a:t>Design of our prototype: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The prototype is designed on an </a:t>
            </a:r>
            <a:r>
              <a:rPr lang="en-US" sz="2400" dirty="0" err="1"/>
              <a:t>Arduino</a:t>
            </a:r>
            <a:r>
              <a:rPr lang="en-US" sz="2400" dirty="0"/>
              <a:t> Mega 2560 Board.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ESP8266-01 Wi-Fi module is connected to the board through Serial1 pins- 19(RX1)/18(TX1) to provide internet connectivity.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The gas sensors MQ4 and MQ135 are connected to the 5 Volt supply of the external breadboard for power.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The Micro-SD card module is also powered through the external breadboard for power. </a:t>
            </a:r>
          </a:p>
          <a:p>
            <a:pPr>
              <a:buFont typeface="Wingdings" pitchFamily="2" charset="2"/>
              <a:buChar char="Ø"/>
            </a:pP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WIRING: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D9240-1CAC-4D12-9768-2987B7CB85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11" y="973668"/>
            <a:ext cx="6252777" cy="561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3DB1-53AE-451B-98C4-B602B84E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9BB9-1BD2-4035-BA71-A3EE33268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WORKING OF FOOD QUALITY DETECTION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WORKING OF DOCK MANAGEMENT SYSTEM </a:t>
            </a:r>
          </a:p>
        </p:txBody>
      </p:sp>
    </p:spTree>
    <p:extLst>
      <p:ext uri="{BB962C8B-B14F-4D97-AF65-F5344CB8AC3E}">
        <p14:creationId xmlns:p14="http://schemas.microsoft.com/office/powerpoint/2010/main" val="2105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150" y="636317"/>
            <a:ext cx="8761413" cy="706964"/>
          </a:xfrm>
        </p:spPr>
        <p:txBody>
          <a:bodyPr>
            <a:normAutofit/>
          </a:bodyPr>
          <a:lstStyle/>
          <a:p>
            <a:r>
              <a:rPr lang="en-US" sz="3200" dirty="0"/>
              <a:t>ADVANTAGES OF OUR MODEL: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150" y="2328293"/>
            <a:ext cx="10146320" cy="4108018"/>
          </a:xfrm>
        </p:spPr>
        <p:txBody>
          <a:bodyPr>
            <a:normAutofit fontScale="92500" lnSpcReduction="20000"/>
          </a:bodyPr>
          <a:lstStyle/>
          <a:p>
            <a:pPr lvl="0" algn="just"/>
            <a:r>
              <a:rPr lang="en-US" sz="2400" dirty="0"/>
              <a:t>Smart gas detection system.</a:t>
            </a:r>
          </a:p>
          <a:p>
            <a:pPr lvl="0" algn="just"/>
            <a:r>
              <a:rPr lang="en-US" sz="2400" b="1" dirty="0"/>
              <a:t>Mq135 has high sensitivity towards ammonia, sulfide, benzene, alcohol, SMOKE, CO2.</a:t>
            </a:r>
          </a:p>
          <a:p>
            <a:pPr lvl="0" algn="just"/>
            <a:r>
              <a:rPr lang="en-US" sz="2400" b="1" dirty="0"/>
              <a:t>MQ-4 can detect high concentrations of methane</a:t>
            </a:r>
            <a:r>
              <a:rPr lang="en-US" sz="2400" dirty="0"/>
              <a:t>.</a:t>
            </a:r>
          </a:p>
          <a:p>
            <a:pPr lvl="0" algn="just"/>
            <a:r>
              <a:rPr lang="en-US" sz="2400" dirty="0"/>
              <a:t>Pollutant monitoring system: as major pollutants are sulfides; nitrogenous compounds thus can be guessed by Mq135.</a:t>
            </a:r>
          </a:p>
          <a:p>
            <a:pPr lvl="0" algn="just"/>
            <a:r>
              <a:rPr lang="en-US" sz="2400" dirty="0"/>
              <a:t>Fire detection system: smoke in the air can be detected by mq135.</a:t>
            </a:r>
          </a:p>
          <a:p>
            <a:pPr lvl="0" algn="just"/>
            <a:r>
              <a:rPr lang="en-US" sz="2400" dirty="0"/>
              <a:t>Toxic gas detection: the presence of poisonous gases in a warehouse can contaminate edible products, and is harmful to the workers being employed there. MQ135 can primarily detect smoke.</a:t>
            </a:r>
          </a:p>
          <a:p>
            <a:pPr lvl="0" algn="just"/>
            <a:r>
              <a:rPr lang="en-US" sz="2400" dirty="0"/>
              <a:t>MQ4 can detect </a:t>
            </a:r>
            <a:r>
              <a:rPr lang="en-US" sz="2400" b="1" dirty="0"/>
              <a:t>methane from a range [300,10000] </a:t>
            </a:r>
            <a:r>
              <a:rPr lang="en-US" sz="2400" b="1" dirty="0" err="1"/>
              <a:t>ppm</a:t>
            </a:r>
            <a:r>
              <a:rPr lang="en-US" sz="2400" dirty="0"/>
              <a:t>.</a:t>
            </a:r>
          </a:p>
          <a:p>
            <a:pPr algn="just"/>
            <a:endParaRPr 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1940" y="826301"/>
            <a:ext cx="11594237" cy="5450212"/>
          </a:xfrm>
        </p:spPr>
        <p:txBody>
          <a:bodyPr>
            <a:normAutofit/>
          </a:bodyPr>
          <a:lstStyle/>
          <a:p>
            <a:pPr lvl="0" algn="just"/>
            <a:r>
              <a:rPr lang="en-US" sz="2000" dirty="0"/>
              <a:t>Our prototype can successfully </a:t>
            </a:r>
            <a:r>
              <a:rPr lang="en-US" sz="2000" b="1" dirty="0"/>
              <a:t>operate from (-10 to 50)’C, without any lagging</a:t>
            </a:r>
            <a:r>
              <a:rPr lang="en-US" sz="2000" dirty="0"/>
              <a:t>.</a:t>
            </a:r>
          </a:p>
          <a:p>
            <a:pPr lvl="0" algn="just"/>
            <a:r>
              <a:rPr lang="en-US" sz="2000" dirty="0"/>
              <a:t>Smart alarm system: It is programmed to show the measured values of the gases in </a:t>
            </a:r>
            <a:r>
              <a:rPr lang="en-US" sz="2000" dirty="0" err="1"/>
              <a:t>ppm</a:t>
            </a:r>
            <a:r>
              <a:rPr lang="en-US" sz="2000" dirty="0"/>
              <a:t>, with </a:t>
            </a:r>
            <a:r>
              <a:rPr lang="en-US" sz="2000" b="1" dirty="0"/>
              <a:t>color labels showing the level (safe, normal, dangerous).</a:t>
            </a:r>
          </a:p>
          <a:p>
            <a:pPr lvl="0" algn="just"/>
            <a:r>
              <a:rPr lang="en-US" sz="2000" dirty="0"/>
              <a:t>The above alarming system will help even </a:t>
            </a:r>
            <a:r>
              <a:rPr lang="en-US" sz="2000" b="1" dirty="0"/>
              <a:t>the illiterate workers</a:t>
            </a:r>
            <a:r>
              <a:rPr lang="en-US" sz="2000" dirty="0"/>
              <a:t>, to understand the warning, and take necessary action.</a:t>
            </a:r>
          </a:p>
          <a:p>
            <a:pPr lvl="0" algn="just"/>
            <a:r>
              <a:rPr lang="en-US" sz="2000" dirty="0"/>
              <a:t>The variations in the readings, in shown live with a gauge widget, with fast- flexible animations.</a:t>
            </a:r>
          </a:p>
          <a:p>
            <a:pPr lvl="0" algn="just"/>
            <a:r>
              <a:rPr lang="en-US" sz="2000" dirty="0"/>
              <a:t>The data are stored in </a:t>
            </a:r>
            <a:r>
              <a:rPr lang="en-US" sz="2000" b="1" dirty="0"/>
              <a:t>an SD card, </a:t>
            </a:r>
            <a:r>
              <a:rPr lang="en-US" sz="2000" dirty="0"/>
              <a:t>which acts as an offline database, and keeps storing data</a:t>
            </a:r>
            <a:r>
              <a:rPr lang="en-US" sz="2000" b="1" dirty="0"/>
              <a:t>, irrespective of internet connection</a:t>
            </a:r>
            <a:r>
              <a:rPr lang="en-US" sz="2000" dirty="0"/>
              <a:t>.</a:t>
            </a:r>
          </a:p>
          <a:p>
            <a:pPr lvl="0" algn="just"/>
            <a:r>
              <a:rPr lang="en-US" sz="2000" dirty="0"/>
              <a:t>The data stored in </a:t>
            </a:r>
            <a:r>
              <a:rPr lang="en-US" sz="2000" b="1" dirty="0"/>
              <a:t>an SD card can be used for data analysis, investigation</a:t>
            </a:r>
            <a:r>
              <a:rPr lang="en-US" sz="2000" dirty="0"/>
              <a:t>, in case of any fire accident., etc.</a:t>
            </a:r>
          </a:p>
          <a:p>
            <a:pPr lvl="0" algn="just"/>
            <a:r>
              <a:rPr lang="en-US" sz="2000" dirty="0"/>
              <a:t>It </a:t>
            </a:r>
            <a:r>
              <a:rPr lang="en-US" sz="2000" b="1" dirty="0"/>
              <a:t>provides REAL-TIME MONITORING</a:t>
            </a:r>
            <a:r>
              <a:rPr lang="en-US" sz="2000" dirty="0"/>
              <a:t>, of a warehouse.</a:t>
            </a:r>
          </a:p>
          <a:p>
            <a:pPr lvl="0" algn="just"/>
            <a:r>
              <a:rPr lang="en-US" sz="2000" dirty="0"/>
              <a:t>Provides remote accessibility, </a:t>
            </a:r>
            <a:r>
              <a:rPr lang="en-US" sz="2000" b="1" dirty="0"/>
              <a:t>alarm system</a:t>
            </a:r>
            <a:r>
              <a:rPr lang="en-US" sz="2000" dirty="0"/>
              <a:t>.</a:t>
            </a:r>
          </a:p>
          <a:p>
            <a:pPr algn="just"/>
            <a:endParaRPr lang="en-US" sz="2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DISADVANTAGES OF 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091" y="2370338"/>
            <a:ext cx="10662082" cy="4341180"/>
          </a:xfrm>
        </p:spPr>
        <p:txBody>
          <a:bodyPr>
            <a:normAutofit fontScale="77500" lnSpcReduction="20000"/>
          </a:bodyPr>
          <a:lstStyle/>
          <a:p>
            <a:pPr lvl="0" algn="just"/>
            <a:r>
              <a:rPr lang="en-US" sz="2400" dirty="0"/>
              <a:t>The front-end role of the BLYNK APP brings some limitations.</a:t>
            </a:r>
          </a:p>
          <a:p>
            <a:pPr lvl="0" algn="just"/>
            <a:r>
              <a:rPr lang="en-US" sz="2400" dirty="0"/>
              <a:t>The </a:t>
            </a:r>
            <a:r>
              <a:rPr lang="en-US" sz="2400" b="1" dirty="0"/>
              <a:t>data analysis cannot be done by the </a:t>
            </a:r>
            <a:r>
              <a:rPr lang="en-US" sz="2400" b="1" dirty="0" err="1"/>
              <a:t>Blynk</a:t>
            </a:r>
            <a:r>
              <a:rPr lang="en-US" sz="2400" b="1" dirty="0"/>
              <a:t> app </a:t>
            </a:r>
            <a:r>
              <a:rPr lang="en-US" sz="2400" dirty="0"/>
              <a:t>(it is out of scope for </a:t>
            </a:r>
            <a:r>
              <a:rPr lang="en-US" sz="2400" dirty="0" err="1"/>
              <a:t>Blynk</a:t>
            </a:r>
            <a:r>
              <a:rPr lang="en-US" sz="2400" dirty="0"/>
              <a:t>)</a:t>
            </a:r>
          </a:p>
          <a:p>
            <a:pPr lvl="0" algn="just"/>
            <a:r>
              <a:rPr lang="en-US" sz="2400" dirty="0"/>
              <a:t>It </a:t>
            </a:r>
            <a:r>
              <a:rPr lang="en-US" sz="2400" b="1" dirty="0"/>
              <a:t>has limited free widgets</a:t>
            </a:r>
            <a:r>
              <a:rPr lang="en-US" sz="2400" dirty="0"/>
              <a:t>.</a:t>
            </a:r>
          </a:p>
          <a:p>
            <a:pPr lvl="0" algn="just"/>
            <a:r>
              <a:rPr lang="en-US" sz="2400" dirty="0"/>
              <a:t>Once data is pushed to </a:t>
            </a:r>
            <a:r>
              <a:rPr lang="en-US" sz="2400" b="1" dirty="0"/>
              <a:t>virtual terminals of Blynk Server</a:t>
            </a:r>
            <a:r>
              <a:rPr lang="en-US" sz="2400" dirty="0"/>
              <a:t>, we cannot retrieve it back, thus </a:t>
            </a:r>
            <a:r>
              <a:rPr lang="en-US" sz="2400" b="1" dirty="0"/>
              <a:t>the data is wasted, </a:t>
            </a:r>
            <a:r>
              <a:rPr lang="en-US" sz="2400" dirty="0"/>
              <a:t>just for showing animations in widgets.</a:t>
            </a:r>
          </a:p>
          <a:p>
            <a:pPr lvl="0" algn="just"/>
            <a:r>
              <a:rPr lang="en-US" sz="2400" b="1" dirty="0"/>
              <a:t>The internet speed </a:t>
            </a:r>
            <a:r>
              <a:rPr lang="en-US" sz="2400" dirty="0"/>
              <a:t>requirements of Blynk </a:t>
            </a:r>
            <a:r>
              <a:rPr lang="en-US" sz="2400" b="1" dirty="0"/>
              <a:t>are high</a:t>
            </a:r>
            <a:r>
              <a:rPr lang="en-US" sz="2400" dirty="0"/>
              <a:t>, which limits its usage, in remote areas.</a:t>
            </a:r>
          </a:p>
          <a:p>
            <a:pPr lvl="0" algn="just"/>
            <a:r>
              <a:rPr lang="en-US" sz="2400" dirty="0"/>
              <a:t>The data stored in SD card, is </a:t>
            </a:r>
            <a:r>
              <a:rPr lang="en-US" sz="2400" b="1" dirty="0"/>
              <a:t>the ONLY WAY, to do data analysis</a:t>
            </a:r>
            <a:r>
              <a:rPr lang="en-US" sz="2400" dirty="0"/>
              <a:t>, and </a:t>
            </a:r>
            <a:r>
              <a:rPr lang="en-US" sz="2400" b="1" dirty="0"/>
              <a:t>thus DATA ANALYSIS cannot be done in parallel when the device is working </a:t>
            </a:r>
            <a:r>
              <a:rPr lang="en-US" sz="2400" dirty="0"/>
              <a:t>(as read, write cannot be done at the same time, in SD card, when the device is working, data will be continuously written in SD card).</a:t>
            </a:r>
          </a:p>
          <a:p>
            <a:pPr lvl="0" algn="just"/>
            <a:r>
              <a:rPr lang="en-US" sz="2400" dirty="0"/>
              <a:t>There is no scope of showing analysis of data, in the Blynk app, </a:t>
            </a:r>
            <a:r>
              <a:rPr lang="en-US" sz="2400" b="1" dirty="0"/>
              <a:t>as no such widget is available.</a:t>
            </a:r>
          </a:p>
          <a:p>
            <a:pPr lvl="0" algn="just"/>
            <a:r>
              <a:rPr lang="en-US" sz="2400" dirty="0"/>
              <a:t>The number of users accessing the same project using Blynk is limited.</a:t>
            </a:r>
          </a:p>
          <a:p>
            <a:pPr algn="just"/>
            <a:endParaRPr lang="en-US" sz="2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75" y="295499"/>
            <a:ext cx="9638040" cy="1066800"/>
          </a:xfrm>
        </p:spPr>
        <p:txBody>
          <a:bodyPr>
            <a:normAutofit/>
          </a:bodyPr>
          <a:lstStyle/>
          <a:p>
            <a:r>
              <a:rPr lang="en-US" sz="2800" dirty="0"/>
              <a:t>DETAILED EXPLANATION OF WORKING PROCESS: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464" y="2650028"/>
            <a:ext cx="6027938" cy="3912474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n-US" sz="2400" dirty="0"/>
              <a:t>The internal resistance of the sensor changes when exposed to a rotten or overripe sample. The change is proportional to the concentration of methane produced by the sample.</a:t>
            </a:r>
          </a:p>
          <a:p>
            <a:pPr lvl="0" algn="just"/>
            <a:r>
              <a:rPr lang="en-US" sz="2400" dirty="0"/>
              <a:t>Accordingly, the raw data also changes. This can be taken as analog output and converted to the corresponding voltage value.</a:t>
            </a:r>
          </a:p>
          <a:p>
            <a:pPr lvl="0" algn="just"/>
            <a:r>
              <a:rPr lang="en-US" sz="2400" dirty="0"/>
              <a:t>This in turn is converted to </a:t>
            </a:r>
            <a:r>
              <a:rPr lang="en-US" sz="2400" dirty="0" err="1"/>
              <a:t>ppm</a:t>
            </a:r>
            <a:r>
              <a:rPr lang="en-US" sz="2400" dirty="0"/>
              <a:t> through the calibration process.</a:t>
            </a:r>
          </a:p>
          <a:p>
            <a:pPr algn="just"/>
            <a:endParaRPr lang="en-US" sz="2400" dirty="0"/>
          </a:p>
          <a:p>
            <a:pPr marL="566928" indent="-457200" algn="just">
              <a:buFont typeface="Wingdings" pitchFamily="2" charset="2"/>
              <a:buChar char="q"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BE64E-15DF-4B44-AA36-9D62A1E9D2BE}"/>
              </a:ext>
            </a:extLst>
          </p:cNvPr>
          <p:cNvSpPr txBox="1"/>
          <p:nvPr/>
        </p:nvSpPr>
        <p:spPr>
          <a:xfrm>
            <a:off x="502675" y="1215127"/>
            <a:ext cx="8339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ROLE OF GAS SENSOR (MQ4 &amp; MQ135)</a:t>
            </a:r>
          </a:p>
        </p:txBody>
      </p:sp>
      <p:pic>
        <p:nvPicPr>
          <p:cNvPr id="1026" name="Picture 2" descr="MQ-4 Methane Gas Sensor Pinout, Datasheet, Features, Specs &amp; Uses">
            <a:extLst>
              <a:ext uri="{FF2B5EF4-FFF2-40B4-BE49-F238E27FC236}">
                <a16:creationId xmlns:a16="http://schemas.microsoft.com/office/drawing/2014/main" id="{A6EB126D-2B95-400E-8590-8A5D85D2F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0" y="2388093"/>
            <a:ext cx="4577079" cy="22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Latus OL-SENSOR-MQ135 MQ-135 Air quality and hazardous gas detection  sensor alarm module for arduino: Amazon.in: Industrial &amp; Scientific">
            <a:extLst>
              <a:ext uri="{FF2B5EF4-FFF2-40B4-BE49-F238E27FC236}">
                <a16:creationId xmlns:a16="http://schemas.microsoft.com/office/drawing/2014/main" id="{F2B9E166-0155-4F5C-9DD7-03AFFE0A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92" y="4674609"/>
            <a:ext cx="2430170" cy="243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5BE4-7C5C-41E7-B254-F991141D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72" y="812308"/>
            <a:ext cx="8761413" cy="706964"/>
          </a:xfrm>
        </p:spPr>
        <p:txBody>
          <a:bodyPr/>
          <a:lstStyle/>
          <a:p>
            <a:r>
              <a:rPr lang="en-US" sz="3400" dirty="0"/>
              <a:t>ROLE OF SD CARD:</a:t>
            </a:r>
            <a:br>
              <a:rPr lang="en-US" sz="3400" dirty="0"/>
            </a:b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225" y="2603499"/>
            <a:ext cx="9266298" cy="3442193"/>
          </a:xfrm>
        </p:spPr>
        <p:txBody>
          <a:bodyPr>
            <a:normAutofit/>
          </a:bodyPr>
          <a:lstStyle/>
          <a:p>
            <a:pPr lvl="0" algn="just"/>
            <a:r>
              <a:rPr lang="en-US" sz="2200" dirty="0"/>
              <a:t>It acts as an </a:t>
            </a:r>
            <a:r>
              <a:rPr lang="en-US" sz="2200" b="1" dirty="0"/>
              <a:t>offline Database</a:t>
            </a:r>
            <a:r>
              <a:rPr lang="en-US" sz="2200" dirty="0"/>
              <a:t>, to store the sensor data.</a:t>
            </a:r>
          </a:p>
          <a:p>
            <a:pPr lvl="0" algn="just"/>
            <a:r>
              <a:rPr lang="en-US" sz="2200" dirty="0"/>
              <a:t>Its </a:t>
            </a:r>
            <a:r>
              <a:rPr lang="en-US" sz="2200" b="1" dirty="0"/>
              <a:t>role is crucial, in investigations, to any fire accident, which may hamper, internet access to the hardware</a:t>
            </a:r>
            <a:r>
              <a:rPr lang="en-US" sz="2200" dirty="0"/>
              <a:t>.</a:t>
            </a:r>
          </a:p>
          <a:p>
            <a:pPr lvl="0" algn="just"/>
            <a:r>
              <a:rPr lang="en-US" sz="2200" dirty="0"/>
              <a:t>The data stored can be reliably used for “Data analysis”, to understand the</a:t>
            </a:r>
          </a:p>
          <a:p>
            <a:pPr algn="just"/>
            <a:r>
              <a:rPr lang="en-US" sz="2200" dirty="0"/>
              <a:t>dynamics of the warehouse.</a:t>
            </a:r>
          </a:p>
          <a:p>
            <a:pPr lvl="0" algn="just"/>
            <a:r>
              <a:rPr lang="en-US" sz="2200" dirty="0"/>
              <a:t>It is timely formatted, through the code, </a:t>
            </a:r>
            <a:r>
              <a:rPr lang="en-US" sz="2200" b="1" dirty="0"/>
              <a:t>and its data entries are time stamped,</a:t>
            </a:r>
            <a:r>
              <a:rPr lang="en-US" sz="2200" dirty="0"/>
              <a:t> to increase the uniqueness, of each reading.</a:t>
            </a:r>
          </a:p>
          <a:p>
            <a:pPr algn="just"/>
            <a:endParaRPr lang="en-US" b="1" dirty="0"/>
          </a:p>
        </p:txBody>
      </p:sp>
      <p:pic>
        <p:nvPicPr>
          <p:cNvPr id="2050" name="Picture 2" descr="Buy Micro SD Card Reader Module Online at Low Price In India | Robu">
            <a:extLst>
              <a:ext uri="{FF2B5EF4-FFF2-40B4-BE49-F238E27FC236}">
                <a16:creationId xmlns:a16="http://schemas.microsoft.com/office/drawing/2014/main" id="{C3714F86-5D45-4F3F-B49F-9B67DF82F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3" b="14276"/>
          <a:stretch/>
        </p:blipFill>
        <p:spPr bwMode="auto">
          <a:xfrm rot="5400000">
            <a:off x="-309549" y="3108355"/>
            <a:ext cx="3095965" cy="20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3DE7-B8D6-4A56-B16A-9CE60D5F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49" y="955913"/>
            <a:ext cx="9649170" cy="706964"/>
          </a:xfrm>
        </p:spPr>
        <p:txBody>
          <a:bodyPr/>
          <a:lstStyle/>
          <a:p>
            <a:r>
              <a:rPr lang="en-IN" sz="34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ROLE OF DHT-11 TEMPERATURE-MOISTURE SENSOR</a:t>
            </a:r>
            <a:br>
              <a:rPr lang="en-IN" sz="3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3EF6-E223-4658-B257-C5094D823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7" y="1793329"/>
            <a:ext cx="6515353" cy="398603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temperature sensor uses a thermistor of NTC (negative temperature coefficient) type (resistance decreases with increase in temperature).</a:t>
            </a:r>
            <a:endParaRPr lang="en-IN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Thermistors are resistors, which are highly sensitive to temperature change.</a:t>
            </a:r>
            <a:endParaRPr lang="en-IN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science behind moisture sensor, can be understood from this diagram:</a:t>
            </a:r>
            <a:endParaRPr lang="en-IN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 fontAlgn="base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Higher relative humidity decreases resistance, between electrodes, and the vice-versa in case of lower relative humidity.</a:t>
            </a:r>
            <a:endParaRPr lang="en-IN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5712D8-0ED3-450A-A291-1EDDAA32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005" y="2290479"/>
            <a:ext cx="4167009" cy="31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9142-C040-49D7-8936-4F4EED5A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680705"/>
            <a:ext cx="10422746" cy="706964"/>
          </a:xfrm>
        </p:spPr>
        <p:txBody>
          <a:bodyPr/>
          <a:lstStyle/>
          <a:p>
            <a:r>
              <a:rPr lang="en-US" sz="3400" dirty="0"/>
              <a:t>IOT INTEGRATION (ROLE OF PROGRAMMED HARDWARE) </a:t>
            </a:r>
            <a:r>
              <a:rPr lang="en-US" sz="3400" b="1" dirty="0"/>
              <a:t>:</a:t>
            </a:r>
            <a:endParaRPr lang="en-IN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641" y="2301658"/>
            <a:ext cx="11252717" cy="4254501"/>
          </a:xfrm>
        </p:spPr>
        <p:txBody>
          <a:bodyPr>
            <a:normAutofit fontScale="85000" lnSpcReduction="20000"/>
          </a:bodyPr>
          <a:lstStyle/>
          <a:p>
            <a:pPr lvl="0" algn="just"/>
            <a:r>
              <a:rPr lang="en-US" sz="2100" dirty="0"/>
              <a:t>ESP8266 WIFI Module implements </a:t>
            </a:r>
            <a:r>
              <a:rPr lang="en-US" sz="2100" b="1" dirty="0"/>
              <a:t>the IP Layer of the OSI stack and has a NIC </a:t>
            </a:r>
            <a:r>
              <a:rPr lang="en-US" sz="2100" dirty="0"/>
              <a:t>(network interface card) implemented in its hardware. It links the board to the internet.</a:t>
            </a:r>
          </a:p>
          <a:p>
            <a:pPr lvl="0" algn="just"/>
            <a:r>
              <a:rPr lang="en-US" sz="2100" dirty="0" err="1"/>
              <a:t>Arduino</a:t>
            </a:r>
            <a:r>
              <a:rPr lang="en-US" sz="2100" dirty="0"/>
              <a:t> board is pushed with a code, that is responsible to </a:t>
            </a:r>
            <a:r>
              <a:rPr lang="en-US" sz="2100" b="1" dirty="0"/>
              <a:t>start a dedicated connection to BLYNK SERVER</a:t>
            </a:r>
            <a:r>
              <a:rPr lang="en-US" sz="2100" dirty="0"/>
              <a:t>.</a:t>
            </a:r>
          </a:p>
          <a:p>
            <a:pPr lvl="0" algn="just"/>
            <a:r>
              <a:rPr lang="en-US" sz="2100" b="1" dirty="0"/>
              <a:t>The frequency at which, data will be transmitted to the server, is decided by the timers, set through code.</a:t>
            </a:r>
          </a:p>
          <a:p>
            <a:pPr lvl="0" algn="just"/>
            <a:r>
              <a:rPr lang="en-US" sz="2100" dirty="0"/>
              <a:t>The hardware code programs the board to store data into an SD card, and in case an internet connection is available, then it should create a dedicated connection to the </a:t>
            </a:r>
            <a:r>
              <a:rPr lang="en-US" sz="2100" dirty="0" err="1"/>
              <a:t>Blynk</a:t>
            </a:r>
            <a:r>
              <a:rPr lang="en-US" sz="2100" dirty="0"/>
              <a:t> server.</a:t>
            </a:r>
          </a:p>
          <a:p>
            <a:pPr lvl="0" algn="just"/>
            <a:r>
              <a:rPr lang="en-US" sz="2100" dirty="0"/>
              <a:t>Each sensor data will be written in </a:t>
            </a:r>
            <a:r>
              <a:rPr lang="en-US" sz="2100" b="1" dirty="0"/>
              <a:t>which  pin while </a:t>
            </a:r>
            <a:r>
              <a:rPr lang="en-US" sz="2100" dirty="0"/>
              <a:t>sending data to the server, is decided by the programmer.</a:t>
            </a:r>
          </a:p>
          <a:p>
            <a:pPr lvl="0" algn="just"/>
            <a:r>
              <a:rPr lang="en-US" sz="2100" dirty="0"/>
              <a:t>The program is also responsible for receiving data from the server (in case the remote user, pushed data to a pin).</a:t>
            </a:r>
          </a:p>
          <a:p>
            <a:pPr lvl="0" algn="just"/>
            <a:r>
              <a:rPr lang="en-US" sz="2100" dirty="0"/>
              <a:t>Exception Handling, must be done, to catch and sort out the errors.</a:t>
            </a:r>
          </a:p>
          <a:p>
            <a:pPr lvl="0" algn="just"/>
            <a:r>
              <a:rPr lang="en-US" sz="2100" dirty="0"/>
              <a:t>The </a:t>
            </a:r>
            <a:r>
              <a:rPr lang="en-US" sz="2100" b="1" dirty="0"/>
              <a:t>color, label of </a:t>
            </a:r>
            <a:r>
              <a:rPr lang="en-US" sz="2100" b="1" dirty="0" err="1"/>
              <a:t>Blynk</a:t>
            </a:r>
            <a:r>
              <a:rPr lang="en-US" sz="2100" b="1" dirty="0"/>
              <a:t> widgets</a:t>
            </a:r>
            <a:r>
              <a:rPr lang="en-US" sz="2100" dirty="0"/>
              <a:t>, can be controlled through code.</a:t>
            </a:r>
          </a:p>
          <a:p>
            <a:pPr algn="just"/>
            <a:endParaRPr lang="en-US" sz="2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706" y="621437"/>
            <a:ext cx="8229600" cy="1066800"/>
          </a:xfrm>
        </p:spPr>
        <p:txBody>
          <a:bodyPr>
            <a:noAutofit/>
          </a:bodyPr>
          <a:lstStyle/>
          <a:p>
            <a:r>
              <a:rPr lang="en-US" dirty="0"/>
              <a:t>IOT INTEGRATION (ROLE OF BLYNK SERVER)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706" y="2410408"/>
            <a:ext cx="11176518" cy="4325112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ESP8266 regularly checks for available internet connection.</a:t>
            </a:r>
          </a:p>
          <a:p>
            <a:pPr lvl="0"/>
            <a:r>
              <a:rPr lang="en-US" dirty="0"/>
              <a:t>When connected to the internet, it starts sending the sensor readings, to the BLYNK server, in </a:t>
            </a:r>
            <a:r>
              <a:rPr lang="en-US" b="1" dirty="0"/>
              <a:t>dedicated virtual pins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The app with the user needs not to be online (connected with the internet).</a:t>
            </a:r>
          </a:p>
          <a:p>
            <a:pPr lvl="0"/>
            <a:r>
              <a:rPr lang="en-US" dirty="0"/>
              <a:t>When a remote user connects the </a:t>
            </a:r>
            <a:r>
              <a:rPr lang="en-US" dirty="0" err="1"/>
              <a:t>Blynk</a:t>
            </a:r>
            <a:r>
              <a:rPr lang="en-US" dirty="0"/>
              <a:t> app to the internet, his IP address is sent to the </a:t>
            </a:r>
            <a:r>
              <a:rPr lang="en-US" dirty="0" err="1"/>
              <a:t>Blynk</a:t>
            </a:r>
            <a:r>
              <a:rPr lang="en-US" dirty="0"/>
              <a:t> server, along with the unique </a:t>
            </a:r>
            <a:r>
              <a:rPr lang="en-US" b="1" dirty="0"/>
              <a:t>“project authentication token</a:t>
            </a:r>
            <a:r>
              <a:rPr lang="en-US" dirty="0"/>
              <a:t>”.</a:t>
            </a:r>
          </a:p>
          <a:p>
            <a:pPr lvl="0"/>
            <a:r>
              <a:rPr lang="en-US" dirty="0"/>
              <a:t>When the hardware (</a:t>
            </a:r>
            <a:r>
              <a:rPr lang="en-US" dirty="0" err="1"/>
              <a:t>Arduino</a:t>
            </a:r>
            <a:r>
              <a:rPr lang="en-US" dirty="0"/>
              <a:t>) sends data to the </a:t>
            </a:r>
            <a:r>
              <a:rPr lang="en-US" dirty="0" err="1"/>
              <a:t>Blynk</a:t>
            </a:r>
            <a:r>
              <a:rPr lang="en-US" dirty="0"/>
              <a:t> server, it uses the same</a:t>
            </a:r>
          </a:p>
          <a:p>
            <a:r>
              <a:rPr lang="en-US" dirty="0"/>
              <a:t>unique “project authentication code”.</a:t>
            </a:r>
          </a:p>
          <a:p>
            <a:pPr lvl="0"/>
            <a:r>
              <a:rPr lang="en-US" dirty="0" err="1"/>
              <a:t>Blynk</a:t>
            </a:r>
            <a:r>
              <a:rPr lang="en-US" dirty="0"/>
              <a:t> server, after receiving the data, from </a:t>
            </a:r>
            <a:r>
              <a:rPr lang="en-US" dirty="0" err="1"/>
              <a:t>Arduino</a:t>
            </a:r>
            <a:r>
              <a:rPr lang="en-US" dirty="0"/>
              <a:t> hardware, checks if any remote online user, is opening a project, with the same “project authentication code”. In that case, it starts sending, the live data, after creating a secure HTTP connection.</a:t>
            </a:r>
          </a:p>
          <a:p>
            <a:pPr lvl="0"/>
            <a:r>
              <a:rPr lang="en-US" dirty="0"/>
              <a:t>In case </a:t>
            </a:r>
            <a:r>
              <a:rPr lang="en-US" b="1" dirty="0"/>
              <a:t>no remote user is available, the server, simply drops the data, without returning any error.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315" y="671827"/>
            <a:ext cx="8761413" cy="706964"/>
          </a:xfrm>
        </p:spPr>
        <p:txBody>
          <a:bodyPr>
            <a:normAutofit/>
          </a:bodyPr>
          <a:lstStyle/>
          <a:p>
            <a:r>
              <a:rPr lang="en-US" sz="3200" dirty="0"/>
              <a:t>FRONT END WITH BLYNK: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10483671" cy="3877199"/>
          </a:xfrm>
        </p:spPr>
        <p:txBody>
          <a:bodyPr>
            <a:normAutofit fontScale="85000" lnSpcReduction="10000"/>
          </a:bodyPr>
          <a:lstStyle/>
          <a:p>
            <a:pPr lvl="0" algn="just"/>
            <a:r>
              <a:rPr lang="en-US" sz="2600" dirty="0" err="1"/>
              <a:t>Blynk</a:t>
            </a:r>
            <a:r>
              <a:rPr lang="en-US" sz="2600" dirty="0"/>
              <a:t> provides several free widgets, to display sensor data.</a:t>
            </a:r>
          </a:p>
          <a:p>
            <a:pPr lvl="0" algn="just"/>
            <a:r>
              <a:rPr lang="en-US" sz="2600" dirty="0"/>
              <a:t>Each project created has a unique “project authentication code”.</a:t>
            </a:r>
          </a:p>
          <a:p>
            <a:pPr lvl="0" algn="just"/>
            <a:r>
              <a:rPr lang="en-US" sz="2600" dirty="0"/>
              <a:t>Each project provides access to </a:t>
            </a:r>
            <a:r>
              <a:rPr lang="en-US" sz="2600" b="1" dirty="0"/>
              <a:t>manipulate/read a limited number of pins.</a:t>
            </a:r>
          </a:p>
          <a:p>
            <a:pPr lvl="0" algn="just"/>
            <a:r>
              <a:rPr lang="en-US" sz="2600" dirty="0"/>
              <a:t>The category of pins in </a:t>
            </a:r>
            <a:r>
              <a:rPr lang="en-US" sz="2600" dirty="0" err="1"/>
              <a:t>Blynk</a:t>
            </a:r>
            <a:r>
              <a:rPr lang="en-US" sz="2600" dirty="0"/>
              <a:t> projects includes </a:t>
            </a:r>
            <a:r>
              <a:rPr lang="en-US" sz="2600" b="1" dirty="0"/>
              <a:t>analog, digital, virtual</a:t>
            </a:r>
            <a:r>
              <a:rPr lang="en-US" sz="2600" dirty="0"/>
              <a:t>.</a:t>
            </a:r>
          </a:p>
          <a:p>
            <a:pPr lvl="0" algn="just"/>
            <a:r>
              <a:rPr lang="en-US" sz="2600" dirty="0"/>
              <a:t>Each widget, while its induction into the project, is assigned a pin/(pins).</a:t>
            </a:r>
          </a:p>
          <a:p>
            <a:pPr lvl="0" algn="just"/>
            <a:r>
              <a:rPr lang="en-US" sz="2600" dirty="0"/>
              <a:t>A typical widget can read the data from an </a:t>
            </a:r>
            <a:r>
              <a:rPr lang="en-US" sz="2600" b="1" dirty="0"/>
              <a:t>assigned pin, </a:t>
            </a:r>
            <a:r>
              <a:rPr lang="en-US" sz="2600" dirty="0"/>
              <a:t>and display it, based on the </a:t>
            </a:r>
            <a:r>
              <a:rPr lang="en-US" sz="2600" b="1" dirty="0"/>
              <a:t>accuracy decided by the app settings</a:t>
            </a:r>
            <a:r>
              <a:rPr lang="en-US" sz="2600" dirty="0"/>
              <a:t>, with animations.</a:t>
            </a:r>
          </a:p>
          <a:p>
            <a:pPr lvl="0" algn="just"/>
            <a:r>
              <a:rPr lang="en-US" sz="2600" dirty="0"/>
              <a:t>Widgets with the ability to push data, into pins, also exist, for example a switch widget, with 2 states as: - ON, OFF.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67" y="523783"/>
            <a:ext cx="7260454" cy="55041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PROTOTYPE PICTURES: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9BA59-71BF-4395-8E8C-B61CEFDFE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67" y="1219681"/>
            <a:ext cx="3710940" cy="55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8D528-2D8D-4758-81DE-8E6730DAC76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"/>
          <a:stretch/>
        </p:blipFill>
        <p:spPr bwMode="auto">
          <a:xfrm>
            <a:off x="4296504" y="1219681"/>
            <a:ext cx="3598992" cy="55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36960A-B72F-4D70-AA26-52C412CA111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"/>
          <a:stretch/>
        </p:blipFill>
        <p:spPr bwMode="auto">
          <a:xfrm>
            <a:off x="7986095" y="1219682"/>
            <a:ext cx="3855103" cy="555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1A00-E065-493C-B170-EF6CCD59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 MANAGEMENT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61D87-8CF9-4BB0-ACBE-D1496D95F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3314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dirty="0"/>
              <a:t>Objective of the prototype is to ensure safety and security in dock using Object Detection mechanism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dirty="0"/>
              <a:t>Main focus was on ensuring safety when the vehicle is being reversed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dirty="0"/>
              <a:t>The obstructions between the vehicle and the dock are to be detected and a safety signal in the form of an alarm or SMS to concerned authorities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900" dirty="0"/>
              <a:t>The movement of authorized vehicle inside and outside the dock is also to be detected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678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642BE1-43D1-4176-B7CA-0CA14A8F66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116064" y="-594806"/>
            <a:ext cx="6116715" cy="849593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E813E-2509-45C2-A0E7-F5CA99B6F1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1191" y="-159914"/>
            <a:ext cx="3795690" cy="5969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469B3-866F-4480-95E0-96761D6C044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>
          <a:xfrm>
            <a:off x="6454065" y="927231"/>
            <a:ext cx="5513789" cy="3795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15C3B-E272-4EC8-9F0E-BF286E2A90FB}"/>
              </a:ext>
            </a:extLst>
          </p:cNvPr>
          <p:cNvSpPr txBox="1"/>
          <p:nvPr/>
        </p:nvSpPr>
        <p:spPr>
          <a:xfrm>
            <a:off x="3916532" y="5024761"/>
            <a:ext cx="4358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External casing pictures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73280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314" y="645194"/>
            <a:ext cx="8761413" cy="706964"/>
          </a:xfrm>
        </p:spPr>
        <p:txBody>
          <a:bodyPr>
            <a:normAutofit/>
          </a:bodyPr>
          <a:lstStyle/>
          <a:p>
            <a:r>
              <a:rPr lang="en-US" sz="3200" dirty="0"/>
              <a:t>FUTURE POSSIBILITIES WITH OUR PROTOTYPE: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314" y="2363802"/>
            <a:ext cx="10963067" cy="4258939"/>
          </a:xfrm>
        </p:spPr>
        <p:txBody>
          <a:bodyPr>
            <a:normAutofit/>
          </a:bodyPr>
          <a:lstStyle/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It can be integrated </a:t>
            </a:r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with SMART ENERGY GRID</a:t>
            </a: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to provide, round a clock power supply, and save appliances, from </a:t>
            </a:r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voltage variation</a:t>
            </a: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lang="en-IN" sz="20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It can be integrated with SMART ROBOTIC LOADING-UNLOADING.</a:t>
            </a:r>
            <a:endParaRPr lang="en-IN" sz="20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It can be integrated with a </a:t>
            </a:r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SMART AIR FILTRATION </a:t>
            </a: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system, which provides filtration based on the pollutant detected by the sensor.</a:t>
            </a:r>
            <a:endParaRPr lang="en-IN" sz="20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IoT setup can be extended </a:t>
            </a:r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to track the vehicles</a:t>
            </a: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carrying the load for the cold storage, and it can give </a:t>
            </a:r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an alert to workers, to keep the warehouse read</a:t>
            </a: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y, to receive new inputs.</a:t>
            </a:r>
            <a:endParaRPr lang="en-IN" sz="20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Additional sensors to detect the moisture in the air can be integrated into the prototype, to provide a complete solution to preserve/protect edibles being stored.</a:t>
            </a:r>
            <a:endParaRPr lang="en-IN" sz="2000" dirty="0">
              <a:effectLst/>
              <a:latin typeface="+mj-lt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D3BB1-9B46-43BC-8AFD-FB35EA3F9A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5848" y="1278585"/>
            <a:ext cx="11131550" cy="4740275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To overcome </a:t>
            </a:r>
            <a:r>
              <a:rPr lang="en-IN" sz="22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limitations </a:t>
            </a: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of Blynk, the other free alternatives should be looked at. A suggestion will be to use </a:t>
            </a:r>
            <a:r>
              <a:rPr lang="en-IN" sz="22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“telegram app bot”, </a:t>
            </a: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because of its robust, powerful, super-easy API.</a:t>
            </a:r>
          </a:p>
          <a:p>
            <a:pPr marL="0" lvl="0" indent="0" algn="just" fontAlgn="base">
              <a:buSzPts val="1000"/>
              <a:buNone/>
              <a:tabLst>
                <a:tab pos="457200" algn="l"/>
              </a:tabLst>
            </a:pPr>
            <a:endParaRPr lang="en-IN" sz="22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Elaborating on the above point, </a:t>
            </a:r>
            <a:r>
              <a:rPr lang="en-IN" sz="22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“/game</a:t>
            </a: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” can be used on telegram, which provides the developer to run </a:t>
            </a:r>
            <a:r>
              <a:rPr lang="en-IN" sz="22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an HTML-5 interactive environment</a:t>
            </a: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which can be used to show data, visualize data, and thus achieve what Blynk does.</a:t>
            </a: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IN" sz="22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Only the users, currently meant to receive sensor data, can be included in a </a:t>
            </a:r>
            <a:r>
              <a:rPr lang="en-IN" sz="22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private group, where the bot is a member.</a:t>
            </a: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endParaRPr lang="en-IN" sz="2200" dirty="0">
              <a:effectLst/>
              <a:latin typeface="+mj-lt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Wingdings" panose="05000000000000000000" pitchFamily="2" charset="2"/>
              <a:buChar char=""/>
              <a:tabLst>
                <a:tab pos="457200" algn="l"/>
              </a:tabLst>
            </a:pPr>
            <a:r>
              <a:rPr lang="en-IN" sz="2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Full control remains with the administrator, and </a:t>
            </a:r>
            <a:r>
              <a:rPr lang="en-IN" sz="22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security features of the market best, can obviously, can't be questioned.</a:t>
            </a:r>
            <a:endParaRPr lang="en-IN" sz="22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157833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B94DE7-E3AD-4A5E-9F85-464A3BA6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48" y="742848"/>
            <a:ext cx="8761413" cy="706964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D9F68-B427-4F5F-8148-3A607492A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2299316"/>
            <a:ext cx="11239129" cy="4323425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aim of this project is to create a Food Quality Detection system. IoT devices have become one of the most upbeat trends present and more the IoT devices used, more automation, and better control over objects. 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IoT has helped in providing more new concepts which result in making our surroundings smarter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Our prototype can detect rotting and decay using input from various sensors like MQ4, MQ135, and DHT 11. The micro-SD card provides backup for data in case of a power failure. The entire setup is connected to the internet and the data is sent to the Blynk server for </a:t>
            </a:r>
            <a:r>
              <a:rPr lang="en-US" sz="2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analysis,through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animations,over</a:t>
            </a:r>
            <a:r>
              <a:rPr lang="en-US" sz="20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widgets. </a:t>
            </a:r>
          </a:p>
          <a:p>
            <a:pPr algn="just"/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real-life implementation may be challenging and difficult but it may yield optimal results.</a:t>
            </a:r>
            <a:endParaRPr lang="en-IN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075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AFDE9-C54C-4C4C-B9D7-213309F9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0" y="721583"/>
            <a:ext cx="1860464" cy="2441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71E89-B60B-45E5-A190-53E51285FC6B}"/>
              </a:ext>
            </a:extLst>
          </p:cNvPr>
          <p:cNvSpPr txBox="1"/>
          <p:nvPr/>
        </p:nvSpPr>
        <p:spPr>
          <a:xfrm>
            <a:off x="944519" y="3244334"/>
            <a:ext cx="214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A.B.Kamalesh</a:t>
            </a:r>
            <a:r>
              <a:rPr lang="en-IN" dirty="0"/>
              <a:t> (TL)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A675B-F30E-41CB-BCCA-3A38D02C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19" y="3694670"/>
            <a:ext cx="1860465" cy="2441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6FD02-5F43-4037-94B1-693A9916C09F}"/>
              </a:ext>
            </a:extLst>
          </p:cNvPr>
          <p:cNvSpPr txBox="1"/>
          <p:nvPr/>
        </p:nvSpPr>
        <p:spPr>
          <a:xfrm>
            <a:off x="944519" y="6136417"/>
            <a:ext cx="201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Darshan Kumar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447E4-7944-4FB6-B2FE-B23E589EC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62" y="2137486"/>
            <a:ext cx="2144669" cy="2647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1C915-3645-47B5-A381-752A1935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275" y="721584"/>
            <a:ext cx="1820748" cy="2441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62ABE-BA46-49D3-B958-D318CD000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7274" y="3694670"/>
            <a:ext cx="1887657" cy="2441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0565FC-4C36-4E77-A32A-B5AB2D5D8384}"/>
              </a:ext>
            </a:extLst>
          </p:cNvPr>
          <p:cNvSpPr txBox="1"/>
          <p:nvPr/>
        </p:nvSpPr>
        <p:spPr>
          <a:xfrm>
            <a:off x="4819514" y="4785450"/>
            <a:ext cx="217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Bhavyashree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3E1B0-A3C4-47A9-8AD2-8CD94B347568}"/>
              </a:ext>
            </a:extLst>
          </p:cNvPr>
          <p:cNvSpPr txBox="1"/>
          <p:nvPr/>
        </p:nvSpPr>
        <p:spPr>
          <a:xfrm>
            <a:off x="8243057" y="3202825"/>
            <a:ext cx="217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Neeluru</a:t>
            </a:r>
            <a:r>
              <a:rPr lang="en-US" dirty="0"/>
              <a:t> Bhavana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0D59C-C97A-401E-ACE8-C45F3723D67F}"/>
              </a:ext>
            </a:extLst>
          </p:cNvPr>
          <p:cNvSpPr txBox="1"/>
          <p:nvPr/>
        </p:nvSpPr>
        <p:spPr>
          <a:xfrm>
            <a:off x="8642757" y="6136417"/>
            <a:ext cx="130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Priyanka J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4BF1A-2935-4F97-96C5-3B465CFB0311}"/>
              </a:ext>
            </a:extLst>
          </p:cNvPr>
          <p:cNvSpPr txBox="1"/>
          <p:nvPr/>
        </p:nvSpPr>
        <p:spPr>
          <a:xfrm>
            <a:off x="4012707" y="470517"/>
            <a:ext cx="3284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TEAM MEMBERS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51799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8229600" cy="106984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81358-3338-44EC-8E16-713FB297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5B38-9138-44B8-B652-E17123939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259100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YOLO OBJECT DETECTION</a:t>
            </a:r>
          </a:p>
          <a:p>
            <a:r>
              <a:rPr lang="en-IN" dirty="0"/>
              <a:t>In Object Detection Algorithms are basically used for scanning and searching for object in video or image. </a:t>
            </a:r>
          </a:p>
          <a:p>
            <a:r>
              <a:rPr lang="en-IN" dirty="0"/>
              <a:t>Basically the algorithms are trained on a dataset which consists of input image with the labels to be predicted as bounding boxes around the objects</a:t>
            </a:r>
          </a:p>
          <a:p>
            <a:r>
              <a:rPr lang="en-IN" dirty="0"/>
              <a:t>Bounding boxes, as the name suggests, are the means through which the objects in the image are categorised i.e. we try to enclose the detected object inside a bounding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7D80A-CC56-4559-9E18-07C06097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441" y="3385751"/>
            <a:ext cx="3714750" cy="1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A986-6746-40AB-9C17-8B890831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6728-D761-4B53-9DF8-73B8C77DC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052744" cy="3416300"/>
          </a:xfrm>
        </p:spPr>
        <p:txBody>
          <a:bodyPr/>
          <a:lstStyle/>
          <a:p>
            <a:r>
              <a:rPr lang="en-IN" dirty="0"/>
              <a:t>So each image (or frame) is resized into a particular size</a:t>
            </a:r>
          </a:p>
          <a:p>
            <a:r>
              <a:rPr lang="en-IN" dirty="0"/>
              <a:t>The bottom right corner is considered as the origin</a:t>
            </a:r>
          </a:p>
          <a:p>
            <a:r>
              <a:rPr lang="en-IN" dirty="0"/>
              <a:t>The coordinates of each bounding box are given as x and y coordinates of top left corner of the box followed by width and height of the box</a:t>
            </a:r>
          </a:p>
          <a:p>
            <a:r>
              <a:rPr lang="en-IN" dirty="0"/>
              <a:t>But, since two objects having similar bonding boxes, for example an apple and pear, to distinguish between them we use Anchor Boxes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A2954-A797-4978-86EC-8B3302DA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861" y="3035986"/>
            <a:ext cx="2638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6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28E7-EA45-4762-AFF6-36B85E61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1FA8-80A8-48BC-A758-7FA56455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298358"/>
            <a:ext cx="10744602" cy="227364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So, we create a number of anchor boxes associated with each label</a:t>
            </a:r>
          </a:p>
          <a:p>
            <a:r>
              <a:rPr lang="en-IN" dirty="0"/>
              <a:t>Each Anchor box will decide which bounding box will have highest overlap by non-overlap, this concept is called Intersection Over Union (</a:t>
            </a:r>
            <a:r>
              <a:rPr lang="en-IN" dirty="0" err="1"/>
              <a:t>IoU</a:t>
            </a:r>
            <a:r>
              <a:rPr lang="en-IN" dirty="0"/>
              <a:t>)</a:t>
            </a:r>
          </a:p>
          <a:p>
            <a:r>
              <a:rPr lang="en-IN" dirty="0"/>
              <a:t>We set a threshold(confidence measure) i.e. if the </a:t>
            </a:r>
            <a:r>
              <a:rPr lang="en-IN" dirty="0" err="1"/>
              <a:t>IoU</a:t>
            </a:r>
            <a:r>
              <a:rPr lang="en-IN" dirty="0"/>
              <a:t> is over 50%, the algorithm should detect the object that gave highest </a:t>
            </a:r>
            <a:r>
              <a:rPr lang="en-IN" dirty="0" err="1"/>
              <a:t>IoU</a:t>
            </a:r>
            <a:endParaRPr lang="en-IN" dirty="0"/>
          </a:p>
          <a:p>
            <a:r>
              <a:rPr lang="en-IN" dirty="0"/>
              <a:t>While training we also set a lower limit, if </a:t>
            </a:r>
            <a:r>
              <a:rPr lang="en-IN" dirty="0" err="1"/>
              <a:t>IoU</a:t>
            </a:r>
            <a:r>
              <a:rPr lang="en-IN" dirty="0"/>
              <a:t> is less than that limit then the detected object is ambiguous and hence cannot be learned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1BFC-822E-4781-92D3-F3D77D33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31" y="4572000"/>
            <a:ext cx="7178662" cy="215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4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9990-93F1-4BAB-B683-9EB6B0D5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4116-27F7-46B0-B107-DDF22430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499"/>
            <a:ext cx="6197315" cy="3970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CONVOLUTION NEURAL NETWORK</a:t>
            </a:r>
          </a:p>
          <a:p>
            <a:pPr marL="0" indent="0">
              <a:buNone/>
            </a:pPr>
            <a:r>
              <a:rPr lang="en-IN" dirty="0"/>
              <a:t>For a classifier, the detector requires the following</a:t>
            </a:r>
          </a:p>
          <a:p>
            <a:r>
              <a:rPr lang="en-IN" dirty="0"/>
              <a:t>Higher input network for detecting multiple small sized objects</a:t>
            </a:r>
          </a:p>
          <a:p>
            <a:r>
              <a:rPr lang="en-IN" dirty="0"/>
              <a:t>More layers, to cover increased size of input</a:t>
            </a:r>
          </a:p>
          <a:p>
            <a:r>
              <a:rPr lang="en-IN" dirty="0"/>
              <a:t>More parameters, for greater capacity to detect variety of multiple objects from single image</a:t>
            </a:r>
          </a:p>
          <a:p>
            <a:pPr marL="0" indent="0">
              <a:buNone/>
            </a:pPr>
            <a:r>
              <a:rPr lang="en-IN" dirty="0"/>
              <a:t>YOLO v4 uses CSPDarknet53 architecture which contains 29 3 x 3 convolution layers, 725 x 725 receptive field, and 27.6 Million parameters</a:t>
            </a:r>
          </a:p>
        </p:txBody>
      </p:sp>
      <p:pic>
        <p:nvPicPr>
          <p:cNvPr id="2050" name="Picture 2" descr="Deep Learning – Introduction to Convolutional Neural Networks | Vinod  Sharma's Blog">
            <a:extLst>
              <a:ext uri="{FF2B5EF4-FFF2-40B4-BE49-F238E27FC236}">
                <a16:creationId xmlns:a16="http://schemas.microsoft.com/office/drawing/2014/main" id="{C0695654-42C9-445E-9DA7-1F01FA11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53" y="2928552"/>
            <a:ext cx="3809228" cy="255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8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0287-77B1-40A3-BA7A-5EDA26B6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A2A24-C421-49A9-BDCB-F7402AB7B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928552"/>
            <a:ext cx="4825157" cy="492167"/>
          </a:xfrm>
        </p:spPr>
        <p:txBody>
          <a:bodyPr/>
          <a:lstStyle/>
          <a:p>
            <a:r>
              <a:rPr lang="en-IN" b="1" dirty="0"/>
              <a:t>KEY FEATURES OF YOLO V4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73B9E-C2D1-4D53-BF1E-8A2686D12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8456" y="3034040"/>
            <a:ext cx="4825158" cy="2840039"/>
          </a:xfrm>
        </p:spPr>
        <p:txBody>
          <a:bodyPr>
            <a:normAutofit/>
          </a:bodyPr>
          <a:lstStyle/>
          <a:p>
            <a:r>
              <a:rPr lang="en-IN" dirty="0"/>
              <a:t>Consists of </a:t>
            </a:r>
            <a:r>
              <a:rPr lang="en-IN" b="1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Backbone</a:t>
            </a:r>
            <a:r>
              <a:rPr lang="en-IN" b="1" dirty="0"/>
              <a:t>: </a:t>
            </a:r>
            <a:r>
              <a:rPr lang="en-IN" dirty="0"/>
              <a:t>CSPDarknet53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Neck: SPP and PAN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Head: YOLO v3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C8476-74F6-4AD2-A947-2BF65E93F3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24616" y="2928552"/>
            <a:ext cx="5894173" cy="3340488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Uses: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/>
              <a:t>Bag of Freebies (</a:t>
            </a:r>
            <a:r>
              <a:rPr lang="en-IN" dirty="0" err="1"/>
              <a:t>BoF</a:t>
            </a:r>
            <a:r>
              <a:rPr lang="en-IN" dirty="0"/>
              <a:t>)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IN" dirty="0"/>
              <a:t>Bag of Specials (</a:t>
            </a:r>
            <a:r>
              <a:rPr lang="en-IN" dirty="0" err="1"/>
              <a:t>BoS</a:t>
            </a:r>
            <a:r>
              <a:rPr lang="en-IN" dirty="0"/>
              <a:t>)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098" name="Picture 2" descr="Windows version YOLOv4-tiny target detection combat: training your own data  set - Programmer Sought">
            <a:extLst>
              <a:ext uri="{FF2B5EF4-FFF2-40B4-BE49-F238E27FC236}">
                <a16:creationId xmlns:a16="http://schemas.microsoft.com/office/drawing/2014/main" id="{F6DE1696-7EAC-4D56-870C-F81EE6EEE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89" y="4275438"/>
            <a:ext cx="6562826" cy="23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1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4365-37B9-4EE0-9B9F-0BA64A8C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EF378-4EB3-4FEC-B1F4-994721359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382668" cy="3416300"/>
          </a:xfrm>
        </p:spPr>
        <p:txBody>
          <a:bodyPr/>
          <a:lstStyle/>
          <a:p>
            <a:r>
              <a:rPr lang="en-IN" dirty="0"/>
              <a:t>In our project we use the concept of Transfer Learning, in which we use pre-trained model as a starting point to a related problem</a:t>
            </a:r>
          </a:p>
          <a:p>
            <a:r>
              <a:rPr lang="en-IN" dirty="0"/>
              <a:t>We use pre-trained weights of YOLO v4 tiny trained on COCO dataset for image classification and PASCAL VOC dataset for object detection</a:t>
            </a:r>
          </a:p>
          <a:p>
            <a:r>
              <a:rPr lang="en-IN" dirty="0"/>
              <a:t>The configuration and weights files are about 20 MB which makes YOLO v4 tiny faster in detection i.e. a speed of processing a frame in 0.2 seconds</a:t>
            </a:r>
          </a:p>
        </p:txBody>
      </p:sp>
      <p:pic>
        <p:nvPicPr>
          <p:cNvPr id="1026" name="Picture 2" descr="YOLO v4: Optimal Speed &amp; Accuracy for object detection | by Andrej Anka |  Towards Data Science">
            <a:extLst>
              <a:ext uri="{FF2B5EF4-FFF2-40B4-BE49-F238E27FC236}">
                <a16:creationId xmlns:a16="http://schemas.microsoft.com/office/drawing/2014/main" id="{700615D7-0C1E-492B-A1DC-0EDDE4B65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168" y="2603499"/>
            <a:ext cx="2953263" cy="27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895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446</TotalTime>
  <Words>2610</Words>
  <Application>Microsoft Office PowerPoint</Application>
  <PresentationFormat>Widescreen</PresentationFormat>
  <Paragraphs>206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Times New Roman</vt:lpstr>
      <vt:lpstr>Wingdings</vt:lpstr>
      <vt:lpstr>Wingdings 3</vt:lpstr>
      <vt:lpstr>Ion Boardroom</vt:lpstr>
      <vt:lpstr>PROTOTYPE OF FOOD QUALITY DETECTION AND DOCK MANAGEMENT SYSTEM</vt:lpstr>
      <vt:lpstr>AGENDA</vt:lpstr>
      <vt:lpstr>DOCK MANAGEMENT SYSTEM</vt:lpstr>
      <vt:lpstr>WORKING</vt:lpstr>
      <vt:lpstr>WORKING</vt:lpstr>
      <vt:lpstr>WORKING</vt:lpstr>
      <vt:lpstr>WORKING</vt:lpstr>
      <vt:lpstr>WORKING</vt:lpstr>
      <vt:lpstr>WORKING</vt:lpstr>
      <vt:lpstr>WORKING</vt:lpstr>
      <vt:lpstr>WORKING</vt:lpstr>
      <vt:lpstr>WORKFLOW</vt:lpstr>
      <vt:lpstr>RESULTS</vt:lpstr>
      <vt:lpstr>FOOD QUALITY DETECTION USING IOT </vt:lpstr>
      <vt:lpstr>OBJECTIVE:</vt:lpstr>
      <vt:lpstr>COMPONENTS USED:</vt:lpstr>
      <vt:lpstr>PowerPoint Presentation</vt:lpstr>
      <vt:lpstr>DESIGN AND WIRING:</vt:lpstr>
      <vt:lpstr>WIRING:</vt:lpstr>
      <vt:lpstr>ADVANTAGES OF OUR MODEL:</vt:lpstr>
      <vt:lpstr>PowerPoint Presentation</vt:lpstr>
      <vt:lpstr>DISADVANTAGES OF OUR MODEL</vt:lpstr>
      <vt:lpstr>DETAILED EXPLANATION OF WORKING PROCESS:</vt:lpstr>
      <vt:lpstr>ROLE OF SD CARD: </vt:lpstr>
      <vt:lpstr>ROLE OF DHT-11 TEMPERATURE-MOISTURE SENSOR </vt:lpstr>
      <vt:lpstr>IOT INTEGRATION (ROLE OF PROGRAMMED HARDWARE) :</vt:lpstr>
      <vt:lpstr>IOT INTEGRATION (ROLE OF BLYNK SERVER)</vt:lpstr>
      <vt:lpstr>FRONT END WITH BLYNK:</vt:lpstr>
      <vt:lpstr>PROTOTYPE PICTURES:</vt:lpstr>
      <vt:lpstr>PowerPoint Presentation</vt:lpstr>
      <vt:lpstr>PowerPoint Presentation</vt:lpstr>
      <vt:lpstr>FUTURE POSSIBILITIES WITH OUR PROTOTYPE:</vt:lpstr>
      <vt:lpstr>PowerPoint Presentation</vt:lpstr>
      <vt:lpstr>CONCLUSION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OF FOOD QUALITY DETECTION AND DOCK MANAGEMENT SYSTEM</dc:title>
  <dc:creator>Kamalesh A.B.</dc:creator>
  <cp:lastModifiedBy>darshan K</cp:lastModifiedBy>
  <cp:revision>34</cp:revision>
  <dcterms:created xsi:type="dcterms:W3CDTF">2021-04-10T05:50:21Z</dcterms:created>
  <dcterms:modified xsi:type="dcterms:W3CDTF">2021-08-21T08:16:37Z</dcterms:modified>
</cp:coreProperties>
</file>